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6" r:id="rId3"/>
    <p:sldId id="793" r:id="rId5"/>
    <p:sldId id="1167" r:id="rId6"/>
    <p:sldId id="1168" r:id="rId7"/>
    <p:sldId id="1178" r:id="rId8"/>
    <p:sldId id="1179" r:id="rId9"/>
    <p:sldId id="1180" r:id="rId10"/>
    <p:sldId id="1190" r:id="rId11"/>
    <p:sldId id="1200" r:id="rId12"/>
    <p:sldId id="1201" r:id="rId13"/>
    <p:sldId id="1203" r:id="rId14"/>
    <p:sldId id="1202" r:id="rId15"/>
    <p:sldId id="1156" r:id="rId16"/>
    <p:sldId id="1158" r:id="rId17"/>
    <p:sldId id="1159" r:id="rId18"/>
    <p:sldId id="1160" r:id="rId19"/>
    <p:sldId id="1162" r:id="rId20"/>
    <p:sldId id="1161" r:id="rId21"/>
    <p:sldId id="1163" r:id="rId22"/>
    <p:sldId id="1164" r:id="rId23"/>
    <p:sldId id="760" r:id="rId24"/>
  </p:sldIdLst>
  <p:sldSz cx="9144000" cy="5143500"/>
  <p:notesSz cx="6858000" cy="9144000"/>
  <p:custDataLst>
    <p:tags r:id="rId2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5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54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43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tags" Target="../tags/tag20.xml"/><Relationship Id="rId7" Type="http://schemas.openxmlformats.org/officeDocument/2006/relationships/image" Target="../media/image24.png"/><Relationship Id="rId6" Type="http://schemas.openxmlformats.org/officeDocument/2006/relationships/tags" Target="../tags/tag19.xml"/><Relationship Id="rId5" Type="http://schemas.openxmlformats.org/officeDocument/2006/relationships/image" Target="../media/image23.png"/><Relationship Id="rId4" Type="http://schemas.openxmlformats.org/officeDocument/2006/relationships/tags" Target="../tags/tag18.xml"/><Relationship Id="rId3" Type="http://schemas.openxmlformats.org/officeDocument/2006/relationships/image" Target="../media/image22.png"/><Relationship Id="rId2" Type="http://schemas.openxmlformats.org/officeDocument/2006/relationships/tags" Target="../tags/tag17.xml"/><Relationship Id="rId14" Type="http://schemas.openxmlformats.org/officeDocument/2006/relationships/slideLayout" Target="../slideLayouts/slideLayout3.xml"/><Relationship Id="rId13" Type="http://schemas.openxmlformats.org/officeDocument/2006/relationships/image" Target="../media/image27.png"/><Relationship Id="rId12" Type="http://schemas.openxmlformats.org/officeDocument/2006/relationships/tags" Target="../tags/tag22.xml"/><Relationship Id="rId11" Type="http://schemas.openxmlformats.org/officeDocument/2006/relationships/image" Target="../media/image26.png"/><Relationship Id="rId10" Type="http://schemas.openxmlformats.org/officeDocument/2006/relationships/tags" Target="../tags/tag21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tags" Target="../tags/tag25.xml"/><Relationship Id="rId4" Type="http://schemas.openxmlformats.org/officeDocument/2006/relationships/image" Target="../media/image23.png"/><Relationship Id="rId3" Type="http://schemas.openxmlformats.org/officeDocument/2006/relationships/tags" Target="../tags/tag24.xml"/><Relationship Id="rId2" Type="http://schemas.openxmlformats.org/officeDocument/2006/relationships/image" Target="../media/image22.png"/><Relationship Id="rId1" Type="http://schemas.openxmlformats.org/officeDocument/2006/relationships/tags" Target="../tags/tag2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image" Target="../media/image27.png"/><Relationship Id="rId7" Type="http://schemas.openxmlformats.org/officeDocument/2006/relationships/tags" Target="../tags/tag29.xml"/><Relationship Id="rId6" Type="http://schemas.openxmlformats.org/officeDocument/2006/relationships/image" Target="../media/image26.png"/><Relationship Id="rId5" Type="http://schemas.openxmlformats.org/officeDocument/2006/relationships/tags" Target="../tags/tag28.xml"/><Relationship Id="rId4" Type="http://schemas.openxmlformats.org/officeDocument/2006/relationships/image" Target="../media/image25.png"/><Relationship Id="rId3" Type="http://schemas.openxmlformats.org/officeDocument/2006/relationships/tags" Target="../tags/tag27.xml"/><Relationship Id="rId2" Type="http://schemas.openxmlformats.org/officeDocument/2006/relationships/image" Target="../media/image28.png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31.xml"/><Relationship Id="rId1" Type="http://schemas.openxmlformats.org/officeDocument/2006/relationships/tags" Target="../tags/tag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1" Type="http://schemas.openxmlformats.org/officeDocument/2006/relationships/tags" Target="../tags/tag3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1.png"/><Relationship Id="rId3" Type="http://schemas.openxmlformats.org/officeDocument/2006/relationships/tags" Target="../tags/tag34.xml"/><Relationship Id="rId2" Type="http://schemas.openxmlformats.org/officeDocument/2006/relationships/image" Target="../media/image30.png"/><Relationship Id="rId1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tags" Target="../tags/tag37.xml"/><Relationship Id="rId4" Type="http://schemas.openxmlformats.org/officeDocument/2006/relationships/image" Target="../media/image33.png"/><Relationship Id="rId3" Type="http://schemas.openxmlformats.org/officeDocument/2006/relationships/tags" Target="../tags/tag36.xml"/><Relationship Id="rId2" Type="http://schemas.openxmlformats.org/officeDocument/2006/relationships/image" Target="../media/image32.png"/><Relationship Id="rId1" Type="http://schemas.openxmlformats.org/officeDocument/2006/relationships/tags" Target="../tags/tag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1" Type="http://schemas.openxmlformats.org/officeDocument/2006/relationships/tags" Target="../tags/tag38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tags" Target="../tags/tag41.xml"/><Relationship Id="rId4" Type="http://schemas.openxmlformats.org/officeDocument/2006/relationships/image" Target="../media/image37.png"/><Relationship Id="rId3" Type="http://schemas.openxmlformats.org/officeDocument/2006/relationships/tags" Target="../tags/tag40.xml"/><Relationship Id="rId2" Type="http://schemas.openxmlformats.org/officeDocument/2006/relationships/image" Target="../media/image36.png"/><Relationship Id="rId1" Type="http://schemas.openxmlformats.org/officeDocument/2006/relationships/tags" Target="../tags/tag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tags" Target="../tags/tag4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6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tags" Target="../tags/tag3.xml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9.png"/><Relationship Id="rId7" Type="http://schemas.openxmlformats.org/officeDocument/2006/relationships/tags" Target="../tags/tag8.xml"/><Relationship Id="rId6" Type="http://schemas.openxmlformats.org/officeDocument/2006/relationships/image" Target="../media/image8.png"/><Relationship Id="rId5" Type="http://schemas.openxmlformats.org/officeDocument/2006/relationships/tags" Target="../tags/tag7.xml"/><Relationship Id="rId4" Type="http://schemas.openxmlformats.org/officeDocument/2006/relationships/image" Target="../media/image7.png"/><Relationship Id="rId3" Type="http://schemas.openxmlformats.org/officeDocument/2006/relationships/tags" Target="../tags/tag6.xml"/><Relationship Id="rId2" Type="http://schemas.openxmlformats.org/officeDocument/2006/relationships/image" Target="../media/image6.png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6" Type="http://schemas.openxmlformats.org/officeDocument/2006/relationships/tags" Target="../tags/tag11.xml"/><Relationship Id="rId5" Type="http://schemas.openxmlformats.org/officeDocument/2006/relationships/image" Target="../media/image12.png"/><Relationship Id="rId4" Type="http://schemas.openxmlformats.org/officeDocument/2006/relationships/tags" Target="../tags/tag10.xml"/><Relationship Id="rId3" Type="http://schemas.openxmlformats.org/officeDocument/2006/relationships/image" Target="../media/image11.png"/><Relationship Id="rId2" Type="http://schemas.openxmlformats.org/officeDocument/2006/relationships/tags" Target="../tags/tag9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5.png"/><Relationship Id="rId2" Type="http://schemas.openxmlformats.org/officeDocument/2006/relationships/tags" Target="../tags/tag12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tags" Target="../tags/tag16.xml"/><Relationship Id="rId4" Type="http://schemas.openxmlformats.org/officeDocument/2006/relationships/image" Target="../media/image18.png"/><Relationship Id="rId3" Type="http://schemas.openxmlformats.org/officeDocument/2006/relationships/tags" Target="../tags/tag15.xml"/><Relationship Id="rId2" Type="http://schemas.openxmlformats.org/officeDocument/2006/relationships/image" Target="../media/image17.png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85" y="1004570"/>
            <a:ext cx="8520430" cy="1123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NURBS</a:t>
            </a:r>
            <a:r>
              <a:rPr lang="zh-CN" altLang="en-US">
                <a:ea typeface="宋体" panose="02010600030101010101" pitchFamily="2" charset="-122"/>
              </a:rPr>
              <a:t>曲线详解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" name="Google Shape;56;p13"/>
          <p:cNvSpPr txBox="1"/>
          <p:nvPr>
            <p:ph type="subTitle" idx="1"/>
          </p:nvPr>
        </p:nvSpPr>
        <p:spPr>
          <a:xfrm>
            <a:off x="311475" y="20840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by </a:t>
            </a:r>
            <a:r>
              <a:rPr lang="zh-TW"/>
              <a:t>最强人类韦少</a:t>
            </a:r>
            <a:endParaRPr lang="zh-TW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68500" y="2851150"/>
            <a:ext cx="5326380" cy="22237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</a:t>
            </a:r>
            <a:r>
              <a:rPr lang="zh-CN" altLang="en-US">
                <a:ea typeface="宋体" panose="02010600030101010101" pitchFamily="2" charset="-122"/>
              </a:rPr>
              <a:t>样条的引入</a:t>
            </a:r>
            <a:endParaRPr lang="zh-CN" altLang="en-US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阶（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n-1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次）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Bezier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曲线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 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缺乏局部性，因为基函数有效区域覆盖全局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低阶分段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Bezier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曲线能否写成统一基函数形式？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个控制点的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阶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样条曲线公式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：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 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阶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样条基函数，有效区域仅覆盖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个区间，具有局部性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样条基函数可以通过节点向量和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Cox-de Boor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公式得出，分段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Bezier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曲线可以通过特定节点向量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（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[0,0,0,0,1,1,1,1]...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）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的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样条表示，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样条提供了数学上统一的表达方式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Cox-de Boor</a:t>
            </a:r>
            <a:r>
              <a:rPr lang="zh-CN" altLang="en-US">
                <a:ea typeface="宋体" panose="02010600030101010101" pitchFamily="2" charset="-122"/>
              </a:rPr>
              <a:t>公式：均匀取值</a:t>
            </a:r>
            <a:endParaRPr lang="zh-CN" altLang="en-US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r>
                  <a:rPr lang="zh-CN" altLang="en-US" sz="1400"/>
                  <a:t>节点向量取</a:t>
                </a:r>
                <a:r>
                  <a:rPr lang="en-US" altLang="zh-CN" sz="1400"/>
                  <a:t>[0,1,2,...]</a:t>
                </a:r>
                <a:r>
                  <a:rPr lang="zh-CN" altLang="en-US" sz="1400">
                    <a:ea typeface="宋体" panose="02010600030101010101" pitchFamily="2" charset="-122"/>
                  </a:rPr>
                  <a:t>时，基函数递推式可写成：</a:t>
                </a:r>
                <a:endParaRPr lang="zh-CN" altLang="en-US" sz="1400">
                  <a:ea typeface="宋体" panose="02010600030101010101" pitchFamily="2" charset="-122"/>
                </a:endParaRP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0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400">
                    <a:ea typeface="宋体" panose="02010600030101010101" pitchFamily="2" charset="-122"/>
                    <a:sym typeface="+mn-ea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eqArrPr>
                          <m:e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, 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i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&lt;=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t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&lt;=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i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 </m:t>
                            </m:r>
                          </m:e>
                          <m:e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0</m:t>
                            </m:r>
                            <m: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, 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4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400">
                    <a:ea typeface="宋体" panose="02010600030101010101" pitchFamily="2" charset="-122"/>
                    <a:sym typeface="+mn-ea"/>
                  </a:rPr>
                  <a:t>=(t-i)/k*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k−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400">
                    <a:ea typeface="宋体" panose="02010600030101010101" pitchFamily="2" charset="-122"/>
                  </a:rPr>
                  <a:t>+(i+k-t)/k*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k−</m:t>
                        </m:r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 sz="1400">
                  <a:ea typeface="宋体" panose="02010600030101010101" pitchFamily="2" charset="-122"/>
                </a:endParaRPr>
              </a:p>
              <a:p>
                <a:r>
                  <a:rPr lang="zh-CN" altLang="en-US" sz="1400">
                    <a:ea typeface="宋体" panose="02010600030101010101" pitchFamily="2" charset="-122"/>
                  </a:rPr>
                  <a:t>此时不同控制点对应基函数形状相同，可以通过平移得到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400">
                    <a:ea typeface="宋体" panose="02010600030101010101" pitchFamily="2" charset="-122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k</m:t>
                        </m:r>
                      </m:sup>
                    </m:sSubSup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t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i</m:t>
                    </m:r>
                    <m:r>
                      <a:rPr lang="en-US" altLang="zh-CN" sz="1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sz="140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5890" y="2655570"/>
            <a:ext cx="2233295" cy="7981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27275" y="2762250"/>
            <a:ext cx="3209925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781040" y="2626360"/>
            <a:ext cx="3209925" cy="855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11785" y="3587750"/>
            <a:ext cx="2146300" cy="1555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051175" y="3611245"/>
            <a:ext cx="2130425" cy="14395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558280" y="3587750"/>
            <a:ext cx="2116455" cy="14262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节点向量</a:t>
            </a:r>
            <a:r>
              <a:rPr lang="en-US" altLang="zh-CN"/>
              <a:t>knot vector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NURBS</a:t>
            </a:r>
            <a:r>
              <a:rPr lang="zh-CN" altLang="en-US">
                <a:ea typeface="宋体" panose="02010600030101010101" pitchFamily="2" charset="-122"/>
              </a:rPr>
              <a:t>：非均匀有理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299845"/>
            <a:ext cx="5485130" cy="3416300"/>
          </a:xfrm>
        </p:spPr>
        <p:txBody>
          <a:bodyPr/>
          <a:p>
            <a:r>
              <a:rPr lang="zh-CN" altLang="en-US">
                <a:ea typeface="宋体" panose="02010600030101010101" pitchFamily="2" charset="-122"/>
              </a:rPr>
              <a:t>多项式</a:t>
            </a:r>
            <a:r>
              <a:rPr lang="en-US" altLang="zh-CN"/>
              <a:t>B</a:t>
            </a:r>
            <a:r>
              <a:rPr lang="zh-CN" altLang="en-US">
                <a:ea typeface="宋体" panose="02010600030101010101" pitchFamily="2" charset="-122"/>
              </a:rPr>
              <a:t>样条：将曲线描述成基函数的线性组合，组合系数为</a:t>
            </a:r>
            <a:r>
              <a:rPr lang="en-US" altLang="zh-CN">
                <a:ea typeface="宋体" panose="02010600030101010101" pitchFamily="2" charset="-122"/>
              </a:rPr>
              <a:t>n</a:t>
            </a:r>
            <a:r>
              <a:rPr lang="zh-CN" altLang="en-US">
                <a:ea typeface="宋体" panose="02010600030101010101" pitchFamily="2" charset="-122"/>
              </a:rPr>
              <a:t>个控制点坐标，</a:t>
            </a:r>
            <a:r>
              <a:rPr lang="en-US" altLang="zh-CN">
                <a:ea typeface="宋体" panose="02010600030101010101" pitchFamily="2" charset="-122"/>
              </a:rPr>
              <a:t>f(t) = p0*b0(t)+p1b1(t)+...+p</a:t>
            </a:r>
            <a:r>
              <a:rPr lang="en-US" altLang="zh-CN" baseline="-25000">
                <a:ea typeface="宋体" panose="02010600030101010101" pitchFamily="2" charset="-122"/>
              </a:rPr>
              <a:t>n-1</a:t>
            </a:r>
            <a:r>
              <a:rPr lang="en-US" altLang="zh-CN">
                <a:ea typeface="宋体" panose="02010600030101010101" pitchFamily="2" charset="-122"/>
              </a:rPr>
              <a:t>*b</a:t>
            </a:r>
            <a:r>
              <a:rPr lang="en-US" altLang="zh-CN" baseline="-25000">
                <a:ea typeface="宋体" panose="02010600030101010101" pitchFamily="2" charset="-122"/>
              </a:rPr>
              <a:t>n-1</a:t>
            </a:r>
            <a:r>
              <a:rPr lang="en-US" altLang="zh-CN">
                <a:ea typeface="宋体" panose="02010600030101010101" pitchFamily="2" charset="-122"/>
              </a:rPr>
              <a:t>(t)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阶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样条基函数为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k-1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次的分段多项式，覆盖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个区间，右图是整数均匀划分的区间（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[i,i+k)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），也可以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non-uniform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[t</a:t>
            </a:r>
            <a:r>
              <a:rPr lang="en-US" altLang="zh-CN" baseline="-25000">
                <a:ea typeface="宋体" panose="02010600030101010101" pitchFamily="2" charset="-122"/>
                <a:sym typeface="+mn-ea"/>
              </a:rPr>
              <a:t>i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,t</a:t>
            </a:r>
            <a:r>
              <a:rPr lang="en-US" altLang="zh-CN" baseline="-25000">
                <a:ea typeface="宋体" panose="02010600030101010101" pitchFamily="2" charset="-122"/>
                <a:sym typeface="+mn-ea"/>
              </a:rPr>
              <a:t>i+k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)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），因此每个控制点只会影响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个区间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相比分段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Bezier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NURBS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不用区分端点和内部控制点（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handle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），另外可以精确表示圆等几何，而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Bezier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只能拟合圆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85610" y="1557020"/>
            <a:ext cx="2233295" cy="7981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57240" y="2677795"/>
            <a:ext cx="3209925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57240" y="3942080"/>
            <a:ext cx="3209925" cy="8559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Cox-de Boor</a:t>
            </a:r>
            <a:r>
              <a:rPr lang="zh-CN" altLang="en-US">
                <a:ea typeface="宋体" panose="02010600030101010101" pitchFamily="2" charset="-122"/>
              </a:rPr>
              <a:t>递归计算基函数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600">
                <a:ea typeface="宋体" panose="02010600030101010101" pitchFamily="2" charset="-122"/>
                <a:sym typeface="+mn-ea"/>
              </a:rPr>
              <a:t>控制点数</a:t>
            </a:r>
            <a:r>
              <a:rPr lang="en-US" altLang="zh-CN" sz="1600"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>
                <a:ea typeface="宋体" panose="02010600030101010101" pitchFamily="2" charset="-122"/>
                <a:sym typeface="+mn-ea"/>
              </a:rPr>
              <a:t>NURBS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阶数</a:t>
            </a:r>
            <a:r>
              <a:rPr lang="en-US" altLang="zh-CN" sz="1600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>
                <a:ea typeface="宋体" panose="02010600030101010101" pitchFamily="2" charset="-122"/>
                <a:sym typeface="+mn-ea"/>
              </a:rPr>
              <a:t>n&gt;=k</a:t>
            </a:r>
            <a:endParaRPr lang="en-US" altLang="zh-CN" sz="1600">
              <a:ea typeface="宋体" panose="02010600030101010101" pitchFamily="2" charset="-122"/>
              <a:sym typeface="+mn-ea"/>
            </a:endParaRPr>
          </a:p>
          <a:p>
            <a:r>
              <a:rPr lang="zh-CN" altLang="en-US" sz="1600"/>
              <a:t>节点向量</a:t>
            </a:r>
            <a:r>
              <a:rPr lang="en-US" altLang="zh-CN" sz="1600"/>
              <a:t>knot vector</a:t>
            </a:r>
            <a:r>
              <a:rPr lang="zh-CN" altLang="en-US" sz="1600">
                <a:ea typeface="宋体" panose="02010600030101010101" pitchFamily="2" charset="-122"/>
              </a:rPr>
              <a:t>决定基函数，长度为</a:t>
            </a:r>
            <a:r>
              <a:rPr lang="en-US" altLang="zh-CN" sz="1600">
                <a:ea typeface="宋体" panose="02010600030101010101" pitchFamily="2" charset="-122"/>
              </a:rPr>
              <a:t>n+k</a:t>
            </a:r>
            <a:r>
              <a:rPr lang="zh-CN" altLang="en-US" sz="1600">
                <a:ea typeface="宋体" panose="02010600030101010101" pitchFamily="2" charset="-122"/>
              </a:rPr>
              <a:t>，值为</a:t>
            </a:r>
            <a:r>
              <a:rPr lang="en-US" altLang="zh-CN" sz="1600">
                <a:ea typeface="宋体" panose="02010600030101010101" pitchFamily="2" charset="-122"/>
              </a:rPr>
              <a:t>(t0,t1,t2,...t</a:t>
            </a:r>
            <a:r>
              <a:rPr lang="en-US" altLang="zh-CN" sz="1600" baseline="-25000">
                <a:ea typeface="宋体" panose="02010600030101010101" pitchFamily="2" charset="-122"/>
              </a:rPr>
              <a:t>n+k-1</a:t>
            </a:r>
            <a:r>
              <a:rPr lang="en-US" altLang="zh-CN" sz="1600">
                <a:ea typeface="宋体" panose="02010600030101010101" pitchFamily="2" charset="-122"/>
              </a:rPr>
              <a:t>)</a:t>
            </a:r>
            <a:r>
              <a:rPr lang="zh-CN" altLang="en-US" sz="1600">
                <a:ea typeface="宋体" panose="02010600030101010101" pitchFamily="2" charset="-122"/>
              </a:rPr>
              <a:t>，非严格递增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下面公式递归得到</a:t>
            </a:r>
            <a:r>
              <a:rPr lang="en-US" altLang="zh-CN" sz="1600">
                <a:ea typeface="宋体" panose="02010600030101010101" pitchFamily="2" charset="-122"/>
              </a:rPr>
              <a:t>k</a:t>
            </a:r>
            <a:r>
              <a:rPr lang="zh-CN" altLang="en-US" sz="1600">
                <a:ea typeface="宋体" panose="02010600030101010101" pitchFamily="2" charset="-122"/>
              </a:rPr>
              <a:t>阶基函数，当分母为</a:t>
            </a:r>
            <a:r>
              <a:rPr lang="en-US" altLang="zh-CN" sz="1600">
                <a:ea typeface="宋体" panose="02010600030101010101" pitchFamily="2" charset="-122"/>
              </a:rPr>
              <a:t>0</a:t>
            </a:r>
            <a:r>
              <a:rPr lang="zh-CN" altLang="en-US" sz="1600">
                <a:ea typeface="宋体" panose="02010600030101010101" pitchFamily="2" charset="-122"/>
              </a:rPr>
              <a:t>时（存在</a:t>
            </a:r>
            <a:r>
              <a:rPr lang="en-US" altLang="zh-CN" sz="1600">
                <a:ea typeface="宋体" panose="02010600030101010101" pitchFamily="2" charset="-122"/>
              </a:rPr>
              <a:t>k</a:t>
            </a:r>
            <a:r>
              <a:rPr lang="zh-CN" altLang="en-US" sz="1600">
                <a:ea typeface="宋体" panose="02010600030101010101" pitchFamily="2" charset="-122"/>
              </a:rPr>
              <a:t>个相同</a:t>
            </a:r>
            <a:r>
              <a:rPr lang="en-US" altLang="zh-CN" sz="1600">
                <a:ea typeface="宋体" panose="02010600030101010101" pitchFamily="2" charset="-122"/>
              </a:rPr>
              <a:t>t</a:t>
            </a:r>
            <a:r>
              <a:rPr lang="zh-CN" altLang="en-US" sz="1600">
                <a:ea typeface="宋体" panose="02010600030101010101" pitchFamily="2" charset="-122"/>
              </a:rPr>
              <a:t>）认为</a:t>
            </a:r>
            <a:r>
              <a:rPr lang="en-US" altLang="zh-CN" sz="1600">
                <a:ea typeface="宋体" panose="02010600030101010101" pitchFamily="2" charset="-122"/>
              </a:rPr>
              <a:t>0/0=0</a:t>
            </a:r>
            <a:r>
              <a:rPr lang="zh-CN" altLang="en-US" sz="1600">
                <a:ea typeface="宋体" panose="02010600030101010101" pitchFamily="2" charset="-122"/>
              </a:rPr>
              <a:t>，这能使曲线经过特定控制点</a:t>
            </a:r>
            <a:endParaRPr lang="zh-CN" altLang="en-US" sz="1600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09135" y="2546350"/>
            <a:ext cx="3813175" cy="10077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4535" y="3424555"/>
            <a:ext cx="2146300" cy="1555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31870" y="3540760"/>
            <a:ext cx="2130425" cy="14395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23355" y="3554095"/>
            <a:ext cx="2116455" cy="14262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77645" y="4886960"/>
            <a:ext cx="5753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/>
              <a:t>1-&gt;2</a:t>
            </a:r>
            <a:endParaRPr lang="en-US" altLang="zh-CN" sz="800"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4373245" y="4929505"/>
            <a:ext cx="5753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ea typeface="宋体" panose="02010600030101010101" pitchFamily="2" charset="-122"/>
              </a:rPr>
              <a:t>2-&gt;3</a:t>
            </a:r>
            <a:endParaRPr lang="en-US" altLang="zh-CN" sz="800"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7193915" y="4886960"/>
            <a:ext cx="5753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/>
              <a:t>3-&gt;4</a:t>
            </a:r>
            <a:endParaRPr lang="en-US" altLang="zh-CN" sz="8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</a:t>
            </a:r>
            <a:r>
              <a:rPr lang="zh-CN" altLang="en-US">
                <a:ea typeface="宋体" panose="02010600030101010101" pitchFamily="2" charset="-122"/>
              </a:rPr>
              <a:t>样条函数性质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>
                <a:ea typeface="宋体" panose="02010600030101010101" pitchFamily="2" charset="-122"/>
              </a:rPr>
              <a:t>[t</a:t>
            </a:r>
            <a:r>
              <a:rPr lang="en-US" altLang="zh-CN" baseline="-25000">
                <a:ea typeface="宋体" panose="02010600030101010101" pitchFamily="2" charset="-122"/>
              </a:rPr>
              <a:t>k-1</a:t>
            </a:r>
            <a:r>
              <a:rPr lang="en-US" altLang="zh-CN">
                <a:ea typeface="宋体" panose="02010600030101010101" pitchFamily="2" charset="-122"/>
              </a:rPr>
              <a:t>,t</a:t>
            </a:r>
            <a:r>
              <a:rPr lang="en-US" altLang="zh-CN" baseline="-25000">
                <a:ea typeface="宋体" panose="02010600030101010101" pitchFamily="2" charset="-122"/>
              </a:rPr>
              <a:t>n</a:t>
            </a:r>
            <a:r>
              <a:rPr lang="en-US" altLang="zh-CN">
                <a:ea typeface="宋体" panose="02010600030101010101" pitchFamily="2" charset="-122"/>
              </a:rPr>
              <a:t>]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0</a:t>
            </a:r>
            <a:r>
              <a:rPr lang="zh-CN" altLang="en-US">
                <a:ea typeface="宋体" panose="02010600030101010101" pitchFamily="2" charset="-122"/>
              </a:rPr>
              <a:t>开始记下标）区间内被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个基函数覆盖，且权重和为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，因此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[t</a:t>
            </a:r>
            <a:r>
              <a:rPr lang="en-US" altLang="zh-CN" baseline="-25000">
                <a:ea typeface="宋体" panose="02010600030101010101" pitchFamily="2" charset="-122"/>
                <a:sym typeface="+mn-ea"/>
              </a:rPr>
              <a:t>k-1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,t</a:t>
            </a:r>
            <a:r>
              <a:rPr lang="en-US" altLang="zh-CN" baseline="-25000">
                <a:ea typeface="宋体" panose="02010600030101010101" pitchFamily="2" charset="-122"/>
                <a:sym typeface="+mn-ea"/>
              </a:rPr>
              <a:t>n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]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为有效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t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值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在有效区域内每个点受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个节点向量上的影响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76450" y="2895600"/>
            <a:ext cx="4990465" cy="22110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Blender</a:t>
            </a:r>
            <a:r>
              <a:rPr lang="zh-CN">
                <a:ea typeface="宋体" panose="02010600030101010101" pitchFamily="2" charset="-122"/>
              </a:rPr>
              <a:t>控制节点向量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200">
                <a:ea typeface="宋体" panose="02010600030101010101" pitchFamily="2" charset="-122"/>
              </a:rPr>
              <a:t>控制点数</a:t>
            </a:r>
            <a:r>
              <a:rPr lang="en-US" altLang="zh-CN" sz="1200">
                <a:ea typeface="宋体" panose="02010600030101010101" pitchFamily="2" charset="-122"/>
              </a:rPr>
              <a:t>n</a:t>
            </a:r>
            <a:r>
              <a:rPr lang="zh-CN" altLang="en-US" sz="1200">
                <a:ea typeface="宋体" panose="02010600030101010101" pitchFamily="2" charset="-122"/>
              </a:rPr>
              <a:t>，</a:t>
            </a:r>
            <a:r>
              <a:rPr lang="en-US" altLang="zh-CN" sz="1200">
                <a:ea typeface="宋体" panose="02010600030101010101" pitchFamily="2" charset="-122"/>
              </a:rPr>
              <a:t>order u</a:t>
            </a:r>
            <a:r>
              <a:rPr lang="zh-CN" altLang="en-US" sz="1200">
                <a:ea typeface="宋体" panose="02010600030101010101" pitchFamily="2" charset="-122"/>
              </a:rPr>
              <a:t>为基函数阶数</a:t>
            </a:r>
            <a:r>
              <a:rPr lang="en-US" altLang="zh-CN" sz="1200">
                <a:ea typeface="宋体" panose="02010600030101010101" pitchFamily="2" charset="-122"/>
              </a:rPr>
              <a:t>k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cyclic</a:t>
            </a:r>
            <a:r>
              <a:rPr lang="zh-CN" altLang="en-US" sz="1200">
                <a:ea typeface="宋体" panose="02010600030101010101" pitchFamily="2" charset="-122"/>
              </a:rPr>
              <a:t>表示是否首尾相连，非</a:t>
            </a:r>
            <a:r>
              <a:rPr lang="en-US" altLang="zh-CN" sz="1200">
                <a:ea typeface="宋体" panose="02010600030101010101" pitchFamily="2" charset="-122"/>
              </a:rPr>
              <a:t>cyclic</a:t>
            </a:r>
            <a:r>
              <a:rPr lang="zh-CN" altLang="en-US" sz="1200">
                <a:ea typeface="宋体" panose="02010600030101010101" pitchFamily="2" charset="-122"/>
              </a:rPr>
              <a:t>则节点向量长度</a:t>
            </a:r>
            <a:r>
              <a:rPr lang="en-US" altLang="zh-CN" sz="1200">
                <a:ea typeface="宋体" panose="02010600030101010101" pitchFamily="2" charset="-122"/>
              </a:rPr>
              <a:t>n+k</a:t>
            </a:r>
            <a:r>
              <a:rPr lang="zh-CN" altLang="en-US" sz="1200">
                <a:ea typeface="宋体" panose="02010600030101010101" pitchFamily="2" charset="-122"/>
              </a:rPr>
              <a:t>，</a:t>
            </a:r>
            <a:r>
              <a:rPr lang="en-US" altLang="zh-CN" sz="1200">
                <a:ea typeface="宋体" panose="02010600030101010101" pitchFamily="2" charset="-122"/>
              </a:rPr>
              <a:t>cyclic</a:t>
            </a:r>
            <a:r>
              <a:rPr lang="zh-CN" altLang="en-US" sz="1200">
                <a:ea typeface="宋体" panose="02010600030101010101" pitchFamily="2" charset="-122"/>
              </a:rPr>
              <a:t>则额外补充</a:t>
            </a:r>
            <a:r>
              <a:rPr lang="en-US" altLang="zh-CN" sz="1200">
                <a:ea typeface="宋体" panose="02010600030101010101" pitchFamily="2" charset="-122"/>
              </a:rPr>
              <a:t>k-1</a:t>
            </a:r>
            <a:r>
              <a:rPr lang="zh-CN" altLang="en-US" sz="1200">
                <a:ea typeface="宋体" panose="02010600030101010101" pitchFamily="2" charset="-122"/>
              </a:rPr>
              <a:t>个控制点，节点向量长度</a:t>
            </a:r>
            <a:r>
              <a:rPr lang="en-US" altLang="zh-CN" sz="1200">
                <a:ea typeface="宋体" panose="02010600030101010101" pitchFamily="2" charset="-122"/>
              </a:rPr>
              <a:t>n+2*k-1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endpoint</a:t>
            </a:r>
            <a:r>
              <a:rPr lang="zh-CN" altLang="en-US" sz="1200">
                <a:ea typeface="宋体" panose="02010600030101010101" pitchFamily="2" charset="-122"/>
              </a:rPr>
              <a:t>和</a:t>
            </a:r>
            <a:r>
              <a:rPr lang="en-US" altLang="zh-CN" sz="1200">
                <a:ea typeface="宋体" panose="02010600030101010101" pitchFamily="2" charset="-122"/>
              </a:rPr>
              <a:t>bezier</a:t>
            </a:r>
            <a:r>
              <a:rPr lang="zh-CN" altLang="en-US" sz="1200">
                <a:ea typeface="宋体" panose="02010600030101010101" pitchFamily="2" charset="-122"/>
              </a:rPr>
              <a:t>选项决定节点向量取值，理论上</a:t>
            </a:r>
            <a:r>
              <a:rPr lang="en-US" altLang="zh-CN" sz="1200">
                <a:ea typeface="宋体" panose="02010600030101010101" pitchFamily="2" charset="-122"/>
              </a:rPr>
              <a:t>NURBS</a:t>
            </a:r>
            <a:r>
              <a:rPr lang="zh-CN" altLang="en-US" sz="1200">
                <a:ea typeface="宋体" panose="02010600030101010101" pitchFamily="2" charset="-122"/>
              </a:rPr>
              <a:t>节点向量可以任意取非递减数列，而</a:t>
            </a:r>
            <a:r>
              <a:rPr lang="en-US" altLang="zh-CN" sz="1200">
                <a:ea typeface="宋体" panose="02010600030101010101" pitchFamily="2" charset="-122"/>
              </a:rPr>
              <a:t>blender</a:t>
            </a:r>
            <a:r>
              <a:rPr lang="zh-CN" altLang="en-US" sz="1200">
                <a:ea typeface="宋体" panose="02010600030101010101" pitchFamily="2" charset="-122"/>
              </a:rPr>
              <a:t>里通过参数类型决定取值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endpoint</a:t>
            </a:r>
            <a:r>
              <a:rPr lang="zh-CN" altLang="en-US" sz="1200">
                <a:ea typeface="宋体" panose="02010600030101010101" pitchFamily="2" charset="-122"/>
              </a:rPr>
              <a:t>表示首尾是否固定在控制点上，如对于</a:t>
            </a:r>
            <a:r>
              <a:rPr lang="en-US" altLang="zh-CN" sz="1200">
                <a:ea typeface="宋体" panose="02010600030101010101" pitchFamily="2" charset="-122"/>
              </a:rPr>
              <a:t>n=k=3</a:t>
            </a:r>
            <a:r>
              <a:rPr lang="zh-CN" altLang="en-US" sz="1200">
                <a:ea typeface="宋体" panose="02010600030101010101" pitchFamily="2" charset="-122"/>
              </a:rPr>
              <a:t>的情况，非</a:t>
            </a:r>
            <a:r>
              <a:rPr lang="en-US" altLang="zh-CN" sz="1200">
                <a:ea typeface="宋体" panose="02010600030101010101" pitchFamily="2" charset="-122"/>
              </a:rPr>
              <a:t>endpoint</a:t>
            </a:r>
            <a:r>
              <a:rPr lang="zh-CN" altLang="en-US" sz="1200">
                <a:ea typeface="宋体" panose="02010600030101010101" pitchFamily="2" charset="-122"/>
              </a:rPr>
              <a:t>的节点向量</a:t>
            </a:r>
            <a:r>
              <a:rPr lang="en-US" altLang="zh-CN" sz="1200">
                <a:ea typeface="宋体" panose="02010600030101010101" pitchFamily="2" charset="-122"/>
              </a:rPr>
              <a:t>[0,1,2,3,4,5]</a:t>
            </a:r>
            <a:r>
              <a:rPr lang="zh-CN" altLang="en-US" sz="1200">
                <a:ea typeface="宋体" panose="02010600030101010101" pitchFamily="2" charset="-122"/>
              </a:rPr>
              <a:t>，</a:t>
            </a:r>
            <a:r>
              <a:rPr lang="en-US" altLang="zh-CN" sz="1200">
                <a:ea typeface="宋体" panose="02010600030101010101" pitchFamily="2" charset="-122"/>
              </a:rPr>
              <a:t>endpoint</a:t>
            </a:r>
            <a:r>
              <a:rPr lang="zh-CN" altLang="en-US" sz="1200">
                <a:ea typeface="宋体" panose="02010600030101010101" pitchFamily="2" charset="-122"/>
              </a:rPr>
              <a:t>的节点向量</a:t>
            </a:r>
            <a:r>
              <a:rPr lang="en-US" altLang="zh-CN" sz="1200">
                <a:ea typeface="宋体" panose="02010600030101010101" pitchFamily="2" charset="-122"/>
              </a:rPr>
              <a:t>[0,0,0,1,1,1]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bezier</a:t>
            </a:r>
            <a:r>
              <a:rPr lang="zh-CN" altLang="en-US" sz="1200">
                <a:ea typeface="宋体" panose="02010600030101010101" pitchFamily="2" charset="-122"/>
              </a:rPr>
              <a:t>表示是否为分段有理</a:t>
            </a:r>
            <a:r>
              <a:rPr lang="en-US" altLang="zh-CN" sz="1200">
                <a:ea typeface="宋体" panose="02010600030101010101" pitchFamily="2" charset="-122"/>
              </a:rPr>
              <a:t>bezier</a:t>
            </a:r>
            <a:r>
              <a:rPr lang="zh-CN" altLang="en-US" sz="1200">
                <a:ea typeface="宋体" panose="02010600030101010101" pitchFamily="2" charset="-122"/>
              </a:rPr>
              <a:t>曲线，是则通过</a:t>
            </a:r>
            <a:r>
              <a:rPr lang="en-US" altLang="zh-CN" sz="1200">
                <a:ea typeface="宋体" panose="02010600030101010101" pitchFamily="2" charset="-122"/>
              </a:rPr>
              <a:t>k-1</a:t>
            </a:r>
            <a:r>
              <a:rPr lang="zh-CN" altLang="en-US" sz="1200">
                <a:ea typeface="宋体" panose="02010600030101010101" pitchFamily="2" charset="-122"/>
              </a:rPr>
              <a:t>的整数倍的控制点，出现</a:t>
            </a:r>
            <a:r>
              <a:rPr lang="en-US" altLang="zh-CN" sz="1200">
                <a:ea typeface="宋体" panose="02010600030101010101" pitchFamily="2" charset="-122"/>
              </a:rPr>
              <a:t>k-1</a:t>
            </a:r>
            <a:r>
              <a:rPr lang="zh-CN" altLang="en-US" sz="1200">
                <a:ea typeface="宋体" panose="02010600030101010101" pitchFamily="2" charset="-122"/>
              </a:rPr>
              <a:t>个重复值，如下图节点向量为</a:t>
            </a:r>
            <a:r>
              <a:rPr lang="en-US" altLang="zh-CN" sz="1200">
                <a:ea typeface="宋体" panose="02010600030101010101" pitchFamily="2" charset="-122"/>
              </a:rPr>
              <a:t>[0,1,1,2,2,3,3,4,4,5,5,6,6]</a:t>
            </a:r>
            <a:endParaRPr lang="en-US" altLang="zh-CN" sz="1200">
              <a:ea typeface="宋体" panose="02010600030101010101" pitchFamily="2" charset="-122"/>
            </a:endParaRPr>
          </a:p>
          <a:p>
            <a:endParaRPr lang="en-US" altLang="zh-CN" sz="12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2150" y="3288665"/>
            <a:ext cx="3786505" cy="1854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75275" y="3783330"/>
            <a:ext cx="3244215" cy="7854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节点向量案例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3920" y="1586230"/>
            <a:ext cx="3082290" cy="1675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37405" y="1586230"/>
            <a:ext cx="2933065" cy="1631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89250" y="3425825"/>
            <a:ext cx="2978150" cy="16440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Blender</a:t>
            </a:r>
            <a:r>
              <a:rPr lang="zh-CN" altLang="en-US">
                <a:ea typeface="宋体" panose="02010600030101010101" pitchFamily="2" charset="-122"/>
              </a:rPr>
              <a:t>计算</a:t>
            </a:r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节点向量和基函数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987925" cy="3416300"/>
          </a:xfrm>
        </p:spPr>
        <p:txBody>
          <a:bodyPr/>
          <a:p>
            <a:r>
              <a:rPr lang="zh-CN" altLang="en-US"/>
              <a:t>通过</a:t>
            </a:r>
            <a:r>
              <a:rPr lang="en-US" altLang="zh-CN"/>
              <a:t>resolution</a:t>
            </a:r>
            <a:r>
              <a:rPr lang="zh-CN" altLang="en-US">
                <a:ea typeface="宋体" panose="02010600030101010101" pitchFamily="2" charset="-122"/>
              </a:rPr>
              <a:t>对曲线进行采样，总采样</a:t>
            </a:r>
            <a:r>
              <a:rPr lang="en-US">
                <a:ea typeface="宋体" panose="02010600030101010101" pitchFamily="2" charset="-122"/>
              </a:rPr>
              <a:t>resolution*</a:t>
            </a:r>
            <a:r>
              <a:rPr lang="zh-CN" altLang="en-US">
                <a:ea typeface="宋体" panose="02010600030101010101" pitchFamily="2" charset="-122"/>
              </a:rPr>
              <a:t>段数（</a:t>
            </a:r>
            <a:r>
              <a:rPr lang="en-US" altLang="zh-CN">
                <a:ea typeface="宋体" panose="02010600030101010101" pitchFamily="2" charset="-122"/>
              </a:rPr>
              <a:t>n-1</a:t>
            </a:r>
            <a:r>
              <a:rPr lang="zh-CN" altLang="en-US">
                <a:ea typeface="宋体" panose="02010600030101010101" pitchFamily="2" charset="-122"/>
              </a:rPr>
              <a:t>或</a:t>
            </a:r>
            <a:r>
              <a:rPr lang="en-US" altLang="zh-CN">
                <a:ea typeface="宋体" panose="02010600030101010101" pitchFamily="2" charset="-122"/>
              </a:rPr>
              <a:t>n</a:t>
            </a:r>
            <a:r>
              <a:rPr lang="zh-CN" altLang="en-US">
                <a:ea typeface="宋体" panose="02010600030101010101" pitchFamily="2" charset="-122"/>
              </a:rPr>
              <a:t>，根据是否</a:t>
            </a:r>
            <a:r>
              <a:rPr lang="en-US" altLang="zh-CN">
                <a:ea typeface="宋体" panose="02010600030101010101" pitchFamily="2" charset="-122"/>
              </a:rPr>
              <a:t>cyclic</a:t>
            </a:r>
            <a:r>
              <a:rPr lang="zh-CN" altLang="en-US">
                <a:ea typeface="宋体" panose="02010600030101010101" pitchFamily="2" charset="-122"/>
              </a:rPr>
              <a:t>）个点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calculate_knots</a:t>
            </a:r>
            <a:r>
              <a:rPr lang="zh-CN" altLang="en-US">
                <a:ea typeface="宋体" panose="02010600030101010101" pitchFamily="2" charset="-122"/>
              </a:rPr>
              <a:t>得到</a:t>
            </a:r>
            <a:r>
              <a:rPr lang="en-US" altLang="zh-CN">
                <a:ea typeface="宋体" panose="02010600030101010101" pitchFamily="2" charset="-122"/>
              </a:rPr>
              <a:t>knot vector</a:t>
            </a:r>
            <a:r>
              <a:rPr lang="zh-CN" altLang="en-US">
                <a:ea typeface="宋体" panose="02010600030101010101" pitchFamily="2" charset="-122"/>
              </a:rPr>
              <a:t>节点向量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calculate_basis_cache</a:t>
            </a:r>
            <a:r>
              <a:rPr lang="zh-CN" altLang="en-US">
                <a:ea typeface="宋体" panose="02010600030101010101" pitchFamily="2" charset="-122"/>
              </a:rPr>
              <a:t>得到采样点起始控制点</a:t>
            </a:r>
            <a:r>
              <a:rPr lang="en-US" altLang="zh-CN">
                <a:ea typeface="宋体" panose="02010600030101010101" pitchFamily="2" charset="-122"/>
              </a:rPr>
              <a:t>index</a:t>
            </a:r>
            <a:r>
              <a:rPr lang="zh-CN" altLang="en-US">
                <a:ea typeface="宋体" panose="02010600030101010101" pitchFamily="2" charset="-122"/>
              </a:rPr>
              <a:t>（这样就得到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个影响该采样点的控制点了）和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个基函数值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35905" y="1207770"/>
            <a:ext cx="3790950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NURBS</a:t>
            </a:r>
            <a:r>
              <a:rPr lang="zh-CN" altLang="en-US">
                <a:ea typeface="宋体" panose="02010600030101010101" pitchFamily="2" charset="-122"/>
              </a:rPr>
              <a:t>的权重和分母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82185" y="1314400"/>
            <a:ext cx="8520600" cy="3416400"/>
          </a:xfrm>
        </p:spPr>
        <p:txBody>
          <a:bodyPr/>
          <a:p>
            <a:r>
              <a:rPr lang="en-US" altLang="zh-CN" sz="1400"/>
              <a:t>NURBS</a:t>
            </a:r>
            <a:r>
              <a:rPr lang="zh-CN" altLang="en-US" sz="1400">
                <a:ea typeface="宋体" panose="02010600030101010101" pitchFamily="2" charset="-122"/>
              </a:rPr>
              <a:t>的</a:t>
            </a:r>
            <a:r>
              <a:rPr lang="en-US" altLang="zh-CN" sz="1400">
                <a:ea typeface="宋体" panose="02010600030101010101" pitchFamily="2" charset="-122"/>
              </a:rPr>
              <a:t>R</a:t>
            </a:r>
            <a:r>
              <a:rPr lang="zh-CN" altLang="en-US" sz="1400">
                <a:ea typeface="宋体" panose="02010600030101010101" pitchFamily="2" charset="-122"/>
              </a:rPr>
              <a:t>表示有理式，体现在存在分母，另外比起前面多了每个控制点的权重项</a:t>
            </a:r>
            <a:r>
              <a:rPr lang="en-US" altLang="zh-CN" sz="1400">
                <a:ea typeface="宋体" panose="02010600030101010101" pitchFamily="2" charset="-122"/>
              </a:rPr>
              <a:t>h</a:t>
            </a:r>
            <a:endParaRPr lang="en-US" altLang="zh-CN" sz="1400">
              <a:ea typeface="宋体" panose="02010600030101010101" pitchFamily="2" charset="-122"/>
            </a:endParaRPr>
          </a:p>
          <a:p>
            <a:endParaRPr lang="en-US" altLang="zh-CN" sz="1400">
              <a:ea typeface="宋体" panose="02010600030101010101" pitchFamily="2" charset="-122"/>
            </a:endParaRPr>
          </a:p>
          <a:p>
            <a:endParaRPr lang="en-US" altLang="zh-CN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当</a:t>
            </a:r>
            <a:r>
              <a:rPr lang="en-US" altLang="zh-CN" sz="1400">
                <a:ea typeface="宋体" panose="02010600030101010101" pitchFamily="2" charset="-122"/>
              </a:rPr>
              <a:t>h</a:t>
            </a:r>
            <a:r>
              <a:rPr lang="zh-CN" altLang="en-US" sz="1400">
                <a:ea typeface="宋体" panose="02010600030101010101" pitchFamily="2" charset="-122"/>
              </a:rPr>
              <a:t>为常数时，</a:t>
            </a:r>
            <a:r>
              <a:rPr lang="en-US" altLang="zh-CN" sz="1400">
                <a:ea typeface="宋体" panose="02010600030101010101" pitchFamily="2" charset="-122"/>
              </a:rPr>
              <a:t>h</a:t>
            </a:r>
            <a:r>
              <a:rPr lang="zh-CN" altLang="en-US" sz="1400">
                <a:ea typeface="宋体" panose="02010600030101010101" pitchFamily="2" charset="-122"/>
              </a:rPr>
              <a:t>和分母可忽略，退化到非均匀多项式</a:t>
            </a:r>
            <a:r>
              <a:rPr lang="en-US" altLang="zh-CN" sz="1400">
                <a:ea typeface="宋体" panose="02010600030101010101" pitchFamily="2" charset="-122"/>
              </a:rPr>
              <a:t>B</a:t>
            </a:r>
            <a:r>
              <a:rPr lang="zh-CN" altLang="en-US" sz="1400">
                <a:ea typeface="宋体" panose="02010600030101010101" pitchFamily="2" charset="-122"/>
              </a:rPr>
              <a:t>样条，因为基函数和总是为</a:t>
            </a:r>
            <a:r>
              <a:rPr lang="en-US" altLang="zh-CN" sz="1400">
                <a:ea typeface="宋体" panose="02010600030101010101" pitchFamily="2" charset="-122"/>
              </a:rPr>
              <a:t>1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NURBS</a:t>
            </a:r>
            <a:r>
              <a:rPr lang="zh-CN" altLang="en-US" sz="1400">
                <a:ea typeface="宋体" panose="02010600030101010101" pitchFamily="2" charset="-122"/>
              </a:rPr>
              <a:t>可以精确表示圆，而不带分母的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只能拟合圆。成等腰直角三角形的三个顶点可以用</a:t>
            </a:r>
            <a:r>
              <a:rPr lang="en-US" altLang="zh-CN" sz="1400">
                <a:ea typeface="宋体" panose="02010600030101010101" pitchFamily="2" charset="-122"/>
              </a:rPr>
              <a:t>3</a:t>
            </a:r>
            <a:r>
              <a:rPr lang="zh-CN" altLang="en-US" sz="1400">
                <a:ea typeface="宋体" panose="02010600030101010101" pitchFamily="2" charset="-122"/>
              </a:rPr>
              <a:t>阶</a:t>
            </a:r>
            <a:r>
              <a:rPr lang="en-US" altLang="zh-CN" sz="1400">
                <a:ea typeface="宋体" panose="02010600030101010101" pitchFamily="2" charset="-122"/>
              </a:rPr>
              <a:t>NURBS</a:t>
            </a:r>
            <a:r>
              <a:rPr lang="zh-CN" altLang="en-US" sz="1400">
                <a:ea typeface="宋体" panose="02010600030101010101" pitchFamily="2" charset="-122"/>
              </a:rPr>
              <a:t>表示</a:t>
            </a:r>
            <a:r>
              <a:rPr lang="en-US" altLang="zh-CN" sz="1400">
                <a:ea typeface="宋体" panose="02010600030101010101" pitchFamily="2" charset="-122"/>
              </a:rPr>
              <a:t>1/4</a:t>
            </a:r>
            <a:r>
              <a:rPr lang="zh-CN" altLang="en-US" sz="1400">
                <a:ea typeface="宋体" panose="02010600030101010101" pitchFamily="2" charset="-122"/>
              </a:rPr>
              <a:t>圆弧，两端顶点权重</a:t>
            </a:r>
            <a:r>
              <a:rPr lang="en-US" altLang="zh-CN" sz="1400">
                <a:ea typeface="宋体" panose="02010600030101010101" pitchFamily="2" charset="-122"/>
              </a:rPr>
              <a:t>1</a:t>
            </a:r>
            <a:r>
              <a:rPr lang="zh-CN" altLang="en-US" sz="1400">
                <a:ea typeface="宋体" panose="02010600030101010101" pitchFamily="2" charset="-122"/>
              </a:rPr>
              <a:t>，中间顶点权重</a:t>
            </a:r>
            <a:r>
              <a:rPr lang="en-US" altLang="zh-CN" sz="1400">
                <a:ea typeface="宋体" panose="02010600030101010101" pitchFamily="2" charset="-122"/>
              </a:rPr>
              <a:t>1/sqrt(2)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编辑模式下通过控制点的</a:t>
            </a:r>
            <a:r>
              <a:rPr lang="en-US" altLang="zh-CN" sz="1400">
                <a:ea typeface="宋体" panose="02010600030101010101" pitchFamily="2" charset="-122"/>
              </a:rPr>
              <a:t>w</a:t>
            </a:r>
            <a:r>
              <a:rPr lang="zh-CN" altLang="en-US" sz="1400">
                <a:ea typeface="宋体" panose="02010600030101010101" pitchFamily="2" charset="-122"/>
              </a:rPr>
              <a:t>分量修改其</a:t>
            </a:r>
            <a:r>
              <a:rPr lang="en-US" altLang="zh-CN" sz="1400">
                <a:ea typeface="宋体" panose="02010600030101010101" pitchFamily="2" charset="-122"/>
              </a:rPr>
              <a:t>nurbs_weight</a:t>
            </a:r>
            <a:r>
              <a:rPr lang="zh-CN" altLang="en-US" sz="1400">
                <a:ea typeface="宋体" panose="02010600030101010101" pitchFamily="2" charset="-122"/>
              </a:rPr>
              <a:t>属性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2585" y="3351530"/>
            <a:ext cx="4676140" cy="17519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27095" y="1647825"/>
            <a:ext cx="3277235" cy="448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54345" y="3351530"/>
            <a:ext cx="3041650" cy="17519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本期内容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pPr lvl="0"/>
            <a:r>
              <a:rPr lang="zh-CN">
                <a:ea typeface="宋体" panose="02010600030101010101" pitchFamily="2" charset="-122"/>
              </a:rPr>
              <a:t>全球首款非图形学大佬讲解的</a:t>
            </a:r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曲线教程</a:t>
            </a:r>
            <a:endParaRPr 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适合人群：</a:t>
            </a:r>
            <a:r>
              <a:rPr lang="en-US" altLang="zh-CN">
                <a:ea typeface="宋体" panose="02010600030101010101" pitchFamily="2" charset="-122"/>
              </a:rPr>
              <a:t>0~99</a:t>
            </a:r>
            <a:r>
              <a:rPr lang="zh-CN" altLang="en-US">
                <a:ea typeface="宋体" panose="02010600030101010101" pitchFamily="2" charset="-122"/>
              </a:rPr>
              <a:t>岁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让</a:t>
            </a:r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惠及每一个人</a:t>
            </a:r>
            <a:endParaRPr lang="zh-CN" altLang="en-US">
              <a:ea typeface="宋体" panose="02010600030101010101" pitchFamily="2" charset="-122"/>
            </a:endParaRPr>
          </a:p>
          <a:p>
            <a:pPr lvl="0"/>
            <a:r>
              <a:rPr lang="zh-CN" altLang="en-US">
                <a:ea typeface="宋体" panose="02010600030101010101" pitchFamily="2" charset="-122"/>
              </a:rPr>
              <a:t>参考资料（个人）：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曲线：</a:t>
            </a:r>
            <a:r>
              <a:rPr lang="en-US" altLang="zh-CN">
                <a:ea typeface="宋体" panose="02010600030101010101" pitchFamily="2" charset="-122"/>
              </a:rPr>
              <a:t>games101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</a:t>
            </a:r>
            <a:r>
              <a:rPr lang="en-US" altLang="zh-CN">
                <a:ea typeface="宋体" panose="02010600030101010101" pitchFamily="2" charset="-122"/>
              </a:rPr>
              <a:t> &amp; NURBS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games102</a:t>
            </a:r>
            <a:r>
              <a:rPr lang="zh-CN" altLang="en-US">
                <a:ea typeface="宋体" panose="02010600030101010101" pitchFamily="2" charset="-122"/>
              </a:rPr>
              <a:t>，胡事民清华图形学课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计算机图形学（第四版）绿皮书、计算机图形学基础（虎书）、</a:t>
            </a:r>
            <a:r>
              <a:rPr lang="en-US" altLang="zh-CN">
                <a:ea typeface="宋体" panose="02010600030101010101" pitchFamily="2" charset="-122"/>
              </a:rPr>
              <a:t>wiki</a:t>
            </a:r>
            <a:endParaRPr lang="zh-CN" altLang="en-US">
              <a:ea typeface="宋体" panose="02010600030101010101" pitchFamily="2" charset="-122"/>
            </a:endParaRPr>
          </a:p>
          <a:p>
            <a:pPr lvl="0"/>
            <a:r>
              <a:rPr lang="zh-CN" altLang="en-US">
                <a:ea typeface="宋体" panose="02010600030101010101" pitchFamily="2" charset="-122"/>
              </a:rPr>
              <a:t>演示工具</a:t>
            </a:r>
            <a:r>
              <a:rPr lang="en-US" altLang="zh-CN">
                <a:ea typeface="宋体" panose="02010600030101010101" pitchFamily="2" charset="-122"/>
              </a:rPr>
              <a:t>&amp;</a:t>
            </a:r>
            <a:r>
              <a:rPr lang="zh-CN" altLang="en-US">
                <a:ea typeface="宋体" panose="02010600030101010101" pitchFamily="2" charset="-122"/>
              </a:rPr>
              <a:t>源码：</a:t>
            </a:r>
            <a:r>
              <a:rPr lang="en-US" altLang="zh-CN">
                <a:ea typeface="宋体" panose="02010600030101010101" pitchFamily="2" charset="-122"/>
              </a:rPr>
              <a:t>Blender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Blender Curve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结构体：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新代码用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源自</a:t>
            </a:r>
            <a:r>
              <a:rPr lang="en-US" altLang="zh-CN">
                <a:ea typeface="宋体" panose="02010600030101010101" pitchFamily="2" charset="-122"/>
              </a:rPr>
              <a:t>Hair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CurvesGeometry</a:t>
            </a:r>
            <a:r>
              <a:rPr lang="zh-CN" altLang="en-US">
                <a:ea typeface="宋体" panose="02010600030101010101" pitchFamily="2" charset="-122"/>
              </a:rPr>
              <a:t>存放点</a:t>
            </a:r>
            <a:r>
              <a:rPr lang="zh-CN" altLang="en-US">
                <a:ea typeface="宋体" panose="02010600030101010101" pitchFamily="2" charset="-122"/>
              </a:rPr>
              <a:t>域和曲线域属性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  <a:sym typeface="+mn-ea"/>
              </a:rPr>
              <a:t>历史遗留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Curve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内部逻辑会将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Curve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转换成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Curves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统一计算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的一个曲线几何体包含若干条曲线，每条曲线有若干控制点，曲线分为多段</a:t>
            </a:r>
            <a:endParaRPr lang="zh-CN" altLang="en-US">
              <a:ea typeface="宋体" panose="02010600030101010101" pitchFamily="2" charset="-122"/>
            </a:endParaRPr>
          </a:p>
          <a:p>
            <a:pPr lvl="0"/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支持的曲线类型：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Polyline</a:t>
            </a:r>
            <a:r>
              <a:rPr lang="zh-CN" altLang="en-US">
                <a:ea typeface="宋体" panose="02010600030101010101" pitchFamily="2" charset="-122"/>
              </a:rPr>
              <a:t>：多边形折线，在几何节点广泛使用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：分段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曲线，每段内部控制点被当做两端控制点的</a:t>
            </a:r>
            <a:r>
              <a:rPr lang="en-US" altLang="zh-CN">
                <a:ea typeface="宋体" panose="02010600030101010101" pitchFamily="2" charset="-122"/>
              </a:rPr>
              <a:t>left right handle</a:t>
            </a:r>
            <a:r>
              <a:rPr lang="zh-CN" altLang="en-US">
                <a:ea typeface="宋体" panose="02010600030101010101" pitchFamily="2" charset="-122"/>
              </a:rPr>
              <a:t>使用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Catmull-Rom</a:t>
            </a:r>
            <a:r>
              <a:rPr lang="zh-CN" altLang="en-US">
                <a:ea typeface="宋体" panose="02010600030101010101" pitchFamily="2" charset="-122"/>
              </a:rPr>
              <a:t>：分段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次曲线，用于毛发系统，通过前后两段的控制点得出本段两个控制点的切线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：可以精确表达多项式曲线无法完美拟合的曲线如圆。</a:t>
            </a:r>
            <a:r>
              <a:rPr lang="en-US" altLang="zh-CN">
                <a:ea typeface="宋体" panose="02010600030101010101" pitchFamily="2" charset="-122"/>
              </a:rPr>
              <a:t>n</a:t>
            </a:r>
            <a:r>
              <a:rPr lang="zh-CN" altLang="en-US">
                <a:ea typeface="宋体" panose="02010600030101010101" pitchFamily="2" charset="-122"/>
              </a:rPr>
              <a:t>个控制点，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阶基函数（</a:t>
            </a:r>
            <a:r>
              <a:rPr lang="en-US" altLang="zh-CN">
                <a:ea typeface="宋体" panose="02010600030101010101" pitchFamily="2" charset="-122"/>
              </a:rPr>
              <a:t>k-1</a:t>
            </a:r>
            <a:r>
              <a:rPr lang="zh-CN" altLang="en-US">
                <a:ea typeface="宋体" panose="02010600030101010101" pitchFamily="2" charset="-122"/>
              </a:rPr>
              <a:t>次多项式），通过节点向量</a:t>
            </a:r>
            <a:r>
              <a:rPr lang="en-US" altLang="zh-CN">
                <a:ea typeface="宋体" panose="02010600030101010101" pitchFamily="2" charset="-122"/>
              </a:rPr>
              <a:t>knot vector</a:t>
            </a:r>
            <a:r>
              <a:rPr lang="zh-CN" altLang="en-US">
                <a:ea typeface="宋体" panose="02010600030101010101" pitchFamily="2" charset="-122"/>
              </a:rPr>
              <a:t>得到每个基函数，每个点的</a:t>
            </a:r>
            <a:r>
              <a:rPr lang="en-US" altLang="zh-CN">
                <a:ea typeface="宋体" panose="02010600030101010101" pitchFamily="2" charset="-122"/>
              </a:rPr>
              <a:t>w</a:t>
            </a:r>
            <a:r>
              <a:rPr lang="zh-CN" altLang="en-US">
                <a:ea typeface="宋体" panose="02010600030101010101" pitchFamily="2" charset="-122"/>
              </a:rPr>
              <a:t>值作为权重影响分母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43630" y="4394200"/>
            <a:ext cx="1856740" cy="5245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Next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几何修改器？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Curve + Mesh</a:t>
            </a:r>
            <a:r>
              <a:rPr lang="zh-CN" altLang="en-US">
                <a:ea typeface="宋体" panose="02010600030101010101" pitchFamily="2" charset="-122"/>
              </a:rPr>
              <a:t>？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全网最好的</a:t>
            </a:r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详解？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Thank </a:t>
            </a:r>
            <a:r>
              <a:rPr lang="zh-CN" altLang="en-US">
                <a:ea typeface="宋体" panose="02010600030101010101" pitchFamily="2" charset="-122"/>
              </a:rPr>
              <a:t>♂</a:t>
            </a:r>
            <a:r>
              <a:rPr lang="en-US" altLang="zh-CN">
                <a:ea typeface="宋体" panose="02010600030101010101" pitchFamily="2" charset="-122"/>
              </a:rPr>
              <a:t> you, sir!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大纲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B</a:t>
            </a:r>
            <a:r>
              <a:rPr lang="zh-CN" altLang="en-US">
                <a:ea typeface="宋体" panose="02010600030101010101" pitchFamily="2" charset="-122"/>
              </a:rPr>
              <a:t>样条</a:t>
            </a:r>
            <a:r>
              <a:rPr lang="en-US" altLang="zh-CN">
                <a:ea typeface="宋体" panose="02010600030101010101" pitchFamily="2" charset="-122"/>
              </a:rPr>
              <a:t> &amp; NURBS</a:t>
            </a:r>
            <a:r>
              <a:rPr lang="zh-CN" altLang="en-US">
                <a:ea typeface="宋体" panose="02010600030101010101" pitchFamily="2" charset="-122"/>
              </a:rPr>
              <a:t>公式和符号</a:t>
            </a:r>
            <a:r>
              <a:rPr lang="zh-CN" altLang="en-US"/>
              <a:t>定义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曲线回顾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节点向量和</a:t>
            </a:r>
            <a:r>
              <a:rPr lang="zh-CN">
                <a:ea typeface="宋体" panose="02010600030101010101" pitchFamily="2" charset="-122"/>
              </a:rPr>
              <a:t>基函数计算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源码解析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表示圆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公式和符号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>
              <a:xfrm>
                <a:off x="311785" y="1152525"/>
                <a:ext cx="8520430" cy="3713480"/>
              </a:xfrm>
            </p:spPr>
            <p:txBody>
              <a:bodyPr>
                <a:normAutofit lnSpcReduction="10000"/>
              </a:bodyPr>
              <a:p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en-US" altLang="zh-CN"/>
                  <a:t>t</a:t>
                </a:r>
                <a:r>
                  <a:rPr lang="zh-CN" altLang="en-US">
                    <a:ea typeface="宋体" panose="02010600030101010101" pitchFamily="2" charset="-122"/>
                  </a:rPr>
                  <a:t>：一维自变量，</a:t>
                </a:r>
                <a:r>
                  <a:rPr lang="en-US" altLang="zh-CN">
                    <a:ea typeface="宋体" panose="02010600030101010101" pitchFamily="2" charset="-122"/>
                  </a:rPr>
                  <a:t>P(t)</a:t>
                </a:r>
                <a:r>
                  <a:rPr lang="zh-CN" altLang="en-US">
                    <a:ea typeface="宋体" panose="02010600030101010101" pitchFamily="2" charset="-122"/>
                  </a:rPr>
                  <a:t>：</a:t>
                </a:r>
                <a:r>
                  <a:rPr lang="en-US" altLang="zh-CN">
                    <a:ea typeface="宋体" panose="02010600030101010101" pitchFamily="2" charset="-122"/>
                  </a:rPr>
                  <a:t>t</a:t>
                </a:r>
                <a:r>
                  <a:rPr lang="zh-CN" altLang="en-US">
                    <a:ea typeface="宋体" panose="02010600030101010101" pitchFamily="2" charset="-122"/>
                  </a:rPr>
                  <a:t>取值对应曲线点坐标</a:t>
                </a:r>
                <a:endParaRPr lang="zh-CN" altLang="en-US">
                  <a:ea typeface="宋体" panose="02010600030101010101" pitchFamily="2" charset="-122"/>
                </a:endParaRPr>
              </a:p>
              <a:p>
                <a:pPr lvl="1"/>
                <a:r>
                  <a:rPr lang="en-US" altLang="zh-CN">
                    <a:ea typeface="宋体" panose="02010600030101010101" pitchFamily="2" charset="-122"/>
                  </a:rPr>
                  <a:t>n</a:t>
                </a:r>
                <a:r>
                  <a:rPr lang="zh-CN" altLang="en-US">
                    <a:ea typeface="宋体" panose="02010600030101010101" pitchFamily="2" charset="-122"/>
                  </a:rPr>
                  <a:t>：控制点数（一些参考资料会以</a:t>
                </a:r>
                <a:r>
                  <a:rPr lang="en-US" altLang="zh-CN">
                    <a:ea typeface="宋体" panose="02010600030101010101" pitchFamily="2" charset="-122"/>
                  </a:rPr>
                  <a:t>n+1</a:t>
                </a:r>
                <a:r>
                  <a:rPr lang="zh-CN" altLang="en-US">
                    <a:ea typeface="宋体" panose="02010600030101010101" pitchFamily="2" charset="-122"/>
                  </a:rPr>
                  <a:t>作为控制点数）</a:t>
                </a:r>
                <a:endParaRPr lang="zh-CN" altLang="en-US">
                  <a:ea typeface="宋体" panose="02010600030101010101" pitchFamily="2" charset="-122"/>
                </a:endParaRPr>
              </a:p>
              <a:p>
                <a:pPr lvl="1"/>
                <a:r>
                  <a:rPr lang="en-US" altLang="zh-CN">
                    <a:ea typeface="宋体" panose="02010600030101010101" pitchFamily="2" charset="-122"/>
                  </a:rPr>
                  <a:t>i</a:t>
                </a:r>
                <a:r>
                  <a:rPr lang="zh-CN" altLang="en-US">
                    <a:ea typeface="宋体" panose="02010600030101010101" pitchFamily="2" charset="-122"/>
                  </a:rPr>
                  <a:t>：控制点，</a:t>
                </a:r>
                <a:r>
                  <a:rPr lang="en-US" altLang="zh-CN">
                    <a:ea typeface="宋体" panose="02010600030101010101" pitchFamily="2" charset="-122"/>
                  </a:rPr>
                  <a:t>0~n-1</a:t>
                </a:r>
                <a:r>
                  <a:rPr lang="zh-CN" altLang="en-US">
                    <a:ea typeface="宋体" panose="02010600030101010101" pitchFamily="2" charset="-122"/>
                  </a:rPr>
                  <a:t>，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本文下标从</a:t>
                </a:r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0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开始</a:t>
                </a:r>
                <a:endParaRPr lang="zh-CN" altLang="en-US">
                  <a:ea typeface="宋体" panose="02010600030101010101" pitchFamily="2" charset="-122"/>
                  <a:sym typeface="+mn-ea"/>
                </a:endParaRPr>
              </a:p>
              <a:p>
                <a:pPr lvl="1"/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Pi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：第</a:t>
                </a:r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i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个控制点坐标（可以推广到任意需要插值的属性）</a:t>
                </a:r>
                <a:endParaRPr lang="zh-CN" altLang="en-US">
                  <a:ea typeface="宋体" panose="02010600030101010101" pitchFamily="2" charset="-122"/>
                  <a:sym typeface="+mn-ea"/>
                </a:endParaRPr>
              </a:p>
              <a:p>
                <a:pPr lvl="1"/>
                <a:r>
                  <a:rPr lang="en-US" altLang="zh-CN">
                    <a:ea typeface="宋体" panose="02010600030101010101" pitchFamily="2" charset="-122"/>
                  </a:rPr>
                  <a:t>k</a:t>
                </a:r>
                <a:r>
                  <a:rPr lang="zh-CN" altLang="en-US">
                    <a:ea typeface="宋体" panose="02010600030101010101" pitchFamily="2" charset="-122"/>
                  </a:rPr>
                  <a:t>：基函数阶数，</a:t>
                </a:r>
                <a:r>
                  <a:rPr lang="en-US" altLang="zh-CN">
                    <a:ea typeface="宋体" panose="02010600030101010101" pitchFamily="2" charset="-122"/>
                  </a:rPr>
                  <a:t>2&lt;=k&lt;=n</a:t>
                </a:r>
                <a:endParaRPr lang="zh-CN" altLang="en-US">
                  <a:ea typeface="宋体" panose="02010600030101010101" pitchFamily="2" charset="-122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：第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i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阶基函数，基函数为分段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k-1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次多项式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0"/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NURBS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 = 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altLang="zh-CN" i="1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1"/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Non-Uniform Rational B-Spline</a:t>
                </a:r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：非均匀（</a:t>
                </a:r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t</a:t>
                </a:r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区间划分）有理（存在分母）</a:t>
                </a:r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</a:t>
                </a:r>
                <a:endParaRPr lang="en-US" altLang="zh-CN" sz="14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1"/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wi</a:t>
                </a:r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：第</a:t>
                </a:r>
                <a:r>
                  <a:rPr lang="en-US" altLang="zh-CN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i</a:t>
                </a:r>
                <a:r>
                  <a:rPr lang="zh-CN" altLang="en-US" sz="1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个控制点的权重</a:t>
                </a:r>
                <a:endParaRPr lang="zh-CN" altLang="en-US" sz="14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1"/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因为在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t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的合法取值区间内，所有基函数之和均为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，所以当所有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wi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相等时，可以忽略权重项和分母，退化到线性组合形式的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样条</a:t>
                </a:r>
                <a:endParaRPr lang="en-US" altLang="zh-CN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1"/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85" y="1152525"/>
                <a:ext cx="8520430" cy="371348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47485" y="1139190"/>
            <a:ext cx="2215515" cy="777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13525" y="2037715"/>
            <a:ext cx="23704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13525" y="2978150"/>
            <a:ext cx="2394585" cy="4438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Bezier</a:t>
            </a:r>
            <a:r>
              <a:rPr lang="zh-CN" altLang="en-US">
                <a:ea typeface="宋体" panose="02010600030101010101" pitchFamily="2" charset="-122"/>
              </a:rPr>
              <a:t>曲线回顾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>
                <a:ea typeface="宋体" panose="02010600030101010101" pitchFamily="2" charset="-122"/>
              </a:rPr>
              <a:t>n</a:t>
            </a:r>
            <a:r>
              <a:rPr lang="zh-CN" altLang="en-US">
                <a:ea typeface="宋体" panose="02010600030101010101" pitchFamily="2" charset="-122"/>
              </a:rPr>
              <a:t>次多项式的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曲线有</a:t>
            </a:r>
            <a:r>
              <a:rPr lang="en-US" altLang="zh-CN">
                <a:ea typeface="宋体" panose="02010600030101010101" pitchFamily="2" charset="-122"/>
              </a:rPr>
              <a:t>n+1</a:t>
            </a:r>
            <a:r>
              <a:rPr lang="zh-CN" altLang="en-US">
                <a:ea typeface="宋体" panose="02010600030101010101" pitchFamily="2" charset="-122"/>
              </a:rPr>
              <a:t>个控制点，首尾两个端点和</a:t>
            </a:r>
            <a:r>
              <a:rPr lang="en-US" altLang="zh-CN">
                <a:ea typeface="宋体" panose="02010600030101010101" pitchFamily="2" charset="-122"/>
              </a:rPr>
              <a:t>n-1</a:t>
            </a:r>
            <a:r>
              <a:rPr lang="zh-CN" altLang="en-US">
                <a:ea typeface="宋体" panose="02010600030101010101" pitchFamily="2" charset="-122"/>
              </a:rPr>
              <a:t>个内部控制点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曲线一定通过端点，相邻控制点决定导数，常用的是端点切线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作图软件常用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曲线，中间两个控制点在</a:t>
            </a:r>
            <a:r>
              <a:rPr lang="en-US" altLang="zh-CN">
                <a:ea typeface="宋体" panose="02010600030101010101" pitchFamily="2" charset="-122"/>
              </a:rPr>
              <a:t>UI</a:t>
            </a:r>
            <a:r>
              <a:rPr lang="zh-CN" altLang="en-US">
                <a:ea typeface="宋体" panose="02010600030101010101" pitchFamily="2" charset="-122"/>
              </a:rPr>
              <a:t>上常做成滑竿形式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245" y="3128010"/>
            <a:ext cx="3695700" cy="1776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06235" y="2755265"/>
            <a:ext cx="2341880" cy="1097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06235" y="3893185"/>
            <a:ext cx="2334260" cy="1181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913505" y="3047365"/>
            <a:ext cx="2470785" cy="1831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de Casteljau</a:t>
            </a:r>
            <a:r>
              <a:rPr lang="zh-CN" altLang="en-US">
                <a:ea typeface="宋体" panose="02010600030101010101" pitchFamily="2" charset="-122"/>
              </a:rPr>
              <a:t>插值算法</a:t>
            </a:r>
            <a:endParaRPr lang="zh-CN" altLang="en-US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r>
                  <a:rPr lang="zh-CN" altLang="en-US">
                    <a:ea typeface="宋体" panose="02010600030101010101" pitchFamily="2" charset="-122"/>
                  </a:rPr>
                  <a:t>目标：求对于参数</a:t>
                </a:r>
                <a:r>
                  <a:rPr lang="en-US" altLang="zh-CN">
                    <a:ea typeface="宋体" panose="02010600030101010101" pitchFamily="2" charset="-122"/>
                  </a:rPr>
                  <a:t>t</a:t>
                </a:r>
                <a:r>
                  <a:rPr lang="zh-CN" altLang="en-US">
                    <a:ea typeface="宋体" panose="02010600030101010101" pitchFamily="2" charset="-122"/>
                  </a:rPr>
                  <a:t>的</a:t>
                </a:r>
                <a:r>
                  <a:rPr lang="en-US" altLang="zh-CN"/>
                  <a:t>n</a:t>
                </a:r>
                <a:r>
                  <a:rPr lang="zh-CN" altLang="en-US">
                    <a:ea typeface="宋体" panose="02010600030101010101" pitchFamily="2" charset="-122"/>
                  </a:rPr>
                  <a:t>次插值点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从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开始</a:t>
                </a:r>
                <a:endParaRPr lang="en-US" altLang="zh-CN" i="1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zh-CN" altLang="en-US">
                    <a:ea typeface="宋体" panose="02010600030101010101" pitchFamily="2" charset="-122"/>
                  </a:rPr>
                  <a:t>递推：</a:t>
                </a:r>
                <a:endParaRPr lang="zh-CN" altLang="en-US">
                  <a:ea typeface="宋体" panose="02010600030101010101" pitchFamily="2" charset="-12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是第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i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个控制点，第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i+1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</a:t>
                </a:r>
                <a:r>
                  <a:rPr lang="en-US" altLang="zh-CN">
                    <a:ea typeface="宋体" panose="02010600030101010101" pitchFamily="2" charset="-122"/>
                  </a:rPr>
                  <a:t>1</a:t>
                </a:r>
                <a:r>
                  <a:rPr lang="zh-CN" altLang="en-US">
                    <a:ea typeface="宋体" panose="02010600030101010101" pitchFamily="2" charset="-122"/>
                  </a:rPr>
                  <a:t>次插值点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>
                    <a:ea typeface="宋体" panose="02010600030101010101" pitchFamily="2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i="1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1"/>
                <a:r>
                  <a:rPr lang="zh-CN" altLang="en-US">
                    <a:ea typeface="宋体" panose="02010600030101010101" pitchFamily="2" charset="-122"/>
                  </a:rPr>
                  <a:t>第</a:t>
                </a:r>
                <a:r>
                  <a:rPr lang="en-US" altLang="zh-CN">
                    <a:ea typeface="宋体" panose="02010600030101010101" pitchFamily="2" charset="-122"/>
                  </a:rPr>
                  <a:t>i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+1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个</a:t>
                </a:r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k</a:t>
                </a:r>
                <a:r>
                  <a:rPr lang="zh-CN" altLang="en-US">
                    <a:ea typeface="宋体" panose="02010600030101010101" pitchFamily="2" charset="-122"/>
                    <a:sym typeface="+mn-ea"/>
                  </a:rPr>
                  <a:t>次插值点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CN">
                    <a:ea typeface="宋体" panose="02010600030101010101" pitchFamily="2" charset="-122"/>
                    <a:sym typeface="+mn-ea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altLang="zh-CN" i="1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lvl="0"/>
                <a:r>
                  <a:rPr lang="en-US" altLang="zh-CN">
                    <a:ea typeface="宋体" panose="02010600030101010101" pitchFamily="2" charset="-122"/>
                  </a:rPr>
                  <a:t>n</a:t>
                </a:r>
                <a:r>
                  <a:rPr lang="zh-CN" altLang="en-US">
                    <a:ea typeface="宋体" panose="02010600030101010101" pitchFamily="2" charset="-122"/>
                  </a:rPr>
                  <a:t>次多项式的</a:t>
                </a:r>
                <a:r>
                  <a:rPr lang="en-US" altLang="zh-CN">
                    <a:ea typeface="宋体" panose="02010600030101010101" pitchFamily="2" charset="-122"/>
                  </a:rPr>
                  <a:t>Bezier</a:t>
                </a:r>
                <a:r>
                  <a:rPr lang="zh-CN" altLang="en-US">
                    <a:ea typeface="宋体" panose="02010600030101010101" pitchFamily="2" charset="-122"/>
                  </a:rPr>
                  <a:t>曲线，</a:t>
                </a:r>
                <a:r>
                  <a:rPr lang="en-US" altLang="zh-CN">
                    <a:ea typeface="宋体" panose="02010600030101010101" pitchFamily="2" charset="-122"/>
                  </a:rPr>
                  <a:t>n+1</a:t>
                </a:r>
                <a:r>
                  <a:rPr lang="zh-CN" altLang="en-US">
                    <a:ea typeface="宋体" panose="02010600030101010101" pitchFamily="2" charset="-122"/>
                  </a:rPr>
                  <a:t>个控制点，</a:t>
                </a:r>
                <a:r>
                  <a:rPr lang="zh-CN">
                    <a:ea typeface="宋体" panose="02010600030101010101" pitchFamily="2" charset="-122"/>
                  </a:rPr>
                  <a:t>计算</a:t>
                </a:r>
                <a:r>
                  <a:rPr lang="en-US" altLang="zh-CN">
                    <a:ea typeface="宋体" panose="02010600030101010101" pitchFamily="2" charset="-122"/>
                  </a:rPr>
                  <a:t>n</a:t>
                </a:r>
                <a:r>
                  <a:rPr lang="zh-CN" altLang="en-US">
                    <a:ea typeface="宋体" panose="02010600030101010101" pitchFamily="2" charset="-122"/>
                  </a:rPr>
                  <a:t>轮，每轮插值点数</a:t>
                </a:r>
                <a:r>
                  <a:rPr lang="en-US" altLang="zh-CN">
                    <a:ea typeface="宋体" panose="02010600030101010101" pitchFamily="2" charset="-122"/>
                  </a:rPr>
                  <a:t>-1</a:t>
                </a:r>
                <a:r>
                  <a:rPr lang="zh-CN" altLang="en-US">
                    <a:ea typeface="宋体" panose="02010600030101010101" pitchFamily="2" charset="-122"/>
                  </a:rPr>
                  <a:t>，直到剩下一个点</a:t>
                </a:r>
                <a:endParaRPr lang="zh-CN" altLang="en-US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74715" y="3582670"/>
            <a:ext cx="2992755" cy="1504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3520440"/>
            <a:ext cx="1994535" cy="1465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64840" y="3415030"/>
            <a:ext cx="2141220" cy="15709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Bernstein</a:t>
            </a:r>
            <a:r>
              <a:rPr lang="zh-CN" altLang="en-US">
                <a:ea typeface="宋体" panose="02010600030101010101" pitchFamily="2" charset="-122"/>
              </a:rPr>
              <a:t>基函数</a:t>
            </a:r>
            <a:endParaRPr lang="zh-CN" altLang="en-US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/>
              <p:nvPr>
                <p:ph type="body" idx="1"/>
              </p:nvPr>
            </p:nvSpPr>
            <p:spPr/>
            <p:txBody>
              <a:bodyPr/>
              <a:p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提取控制点的系数，得到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 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Bernstein</a:t>
                </a:r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基函数</a:t>
                </a:r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p>
                    </m:sSup>
                  </m:oMath>
                </a14:m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6" t="-17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57145" y="2607945"/>
            <a:ext cx="4029710" cy="25057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分段</a:t>
            </a:r>
            <a:r>
              <a:rPr lang="en-US" altLang="zh-CN"/>
              <a:t>Bezier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如何用</a:t>
            </a:r>
            <a:r>
              <a:rPr lang="en-US" altLang="zh-CN"/>
              <a:t>Bezier</a:t>
            </a:r>
            <a:r>
              <a:rPr lang="zh-CN" altLang="en-US"/>
              <a:t>拟合任意形状长曲线？</a:t>
            </a:r>
            <a:endParaRPr lang="zh-CN" altLang="en-US"/>
          </a:p>
          <a:p>
            <a:pPr lvl="1"/>
            <a:r>
              <a:rPr lang="zh-CN" altLang="en-US"/>
              <a:t>次数低则拟合能力有限</a:t>
            </a:r>
            <a:endParaRPr lang="zh-CN" altLang="en-US"/>
          </a:p>
          <a:p>
            <a:pPr lvl="1"/>
            <a:r>
              <a:rPr lang="zh-CN" altLang="en-US"/>
              <a:t>次数高则交互操作困难，调节不直观，不具备局部性，牵一发而动全身</a:t>
            </a:r>
            <a:endParaRPr lang="zh-CN" altLang="en-US"/>
          </a:p>
          <a:p>
            <a:pPr lvl="0"/>
            <a:r>
              <a:rPr lang="zh-CN" altLang="en-US"/>
              <a:t>常用分段</a:t>
            </a:r>
            <a:r>
              <a:rPr lang="en-US" altLang="zh-CN"/>
              <a:t>3</a:t>
            </a:r>
            <a:r>
              <a:rPr lang="zh-CN" altLang="en-US">
                <a:ea typeface="宋体" panose="02010600030101010101" pitchFamily="2" charset="-122"/>
              </a:rPr>
              <a:t>次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曲线拟合，交互上通常将首尾控制点作为交互控制点，而中间控制点作为首尾控制点的</a:t>
            </a:r>
            <a:r>
              <a:rPr lang="en-US" altLang="zh-CN">
                <a:ea typeface="宋体" panose="02010600030101010101" pitchFamily="2" charset="-122"/>
              </a:rPr>
              <a:t>handle</a:t>
            </a:r>
            <a:r>
              <a:rPr lang="zh-CN" altLang="en-US">
                <a:ea typeface="宋体" panose="02010600030101010101" pitchFamily="2" charset="-122"/>
              </a:rPr>
              <a:t>拖动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22755" y="2809875"/>
            <a:ext cx="5697855" cy="2333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分段连续性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对</a:t>
            </a:r>
            <a:r>
              <a:rPr lang="en-US" altLang="zh-CN">
                <a:ea typeface="宋体" panose="02010600030101010101" pitchFamily="2" charset="-122"/>
              </a:rPr>
              <a:t>t</a:t>
            </a:r>
            <a:r>
              <a:rPr lang="zh-CN" altLang="en-US">
                <a:ea typeface="宋体" panose="02010600030101010101" pitchFamily="2" charset="-122"/>
              </a:rPr>
              <a:t>导数的连续性</a:t>
            </a:r>
            <a:r>
              <a:rPr lang="en-US" altLang="zh-CN">
                <a:ea typeface="宋体" panose="02010600030101010101" pitchFamily="2" charset="-122"/>
              </a:rPr>
              <a:t>C vs </a:t>
            </a:r>
            <a:r>
              <a:rPr lang="zh-CN" altLang="en-US">
                <a:ea typeface="宋体" panose="02010600030101010101" pitchFamily="2" charset="-122"/>
              </a:rPr>
              <a:t>忽略大小只看方向的几何连续性</a:t>
            </a:r>
            <a:r>
              <a:rPr lang="en-US" altLang="zh-CN">
                <a:ea typeface="宋体" panose="02010600030101010101" pitchFamily="2" charset="-122"/>
              </a:rPr>
              <a:t>G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C0</a:t>
            </a:r>
            <a:r>
              <a:rPr lang="zh-CN" altLang="en-US">
                <a:ea typeface="宋体" panose="02010600030101010101" pitchFamily="2" charset="-122"/>
              </a:rPr>
              <a:t>连续：值连续，用上一段的终点作为下一段的起点即可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C1</a:t>
            </a:r>
            <a:r>
              <a:rPr lang="zh-CN" altLang="en-US">
                <a:ea typeface="宋体" panose="02010600030101010101" pitchFamily="2" charset="-122"/>
              </a:rPr>
              <a:t>连续：一阶导数连续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G1</a:t>
            </a:r>
            <a:r>
              <a:rPr lang="zh-CN" altLang="en-US">
                <a:ea typeface="宋体" panose="02010600030101010101" pitchFamily="2" charset="-122"/>
              </a:rPr>
              <a:t>连续：一阶导数（切线）方向连续，大小可以不连续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C2</a:t>
            </a:r>
            <a:r>
              <a:rPr lang="zh-CN" altLang="en-US">
                <a:ea typeface="宋体" panose="02010600030101010101" pitchFamily="2" charset="-122"/>
              </a:rPr>
              <a:t>连续：二阶导数连续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...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3520" y="3632200"/>
            <a:ext cx="3113405" cy="1421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81680" y="3542030"/>
            <a:ext cx="2795270" cy="15322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46800" y="3569335"/>
            <a:ext cx="2931160" cy="15049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COMMONDATA" val="eyJoZGlkIjoiZjM1ZTcwZWY2OTFiMGNkMDY3OTUwNTk0NWU5MWNiNDUifQ=="/>
  <p:tag name="KSO_WPP_MARK_KEY" val="ec460598-9e58-4894-a70a-e14b12ba5eaf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3534</Words>
  <Application>WPS 演示</Application>
  <PresentationFormat/>
  <Paragraphs>163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宋体</vt:lpstr>
      <vt:lpstr>Wingdings</vt:lpstr>
      <vt:lpstr>Arial</vt:lpstr>
      <vt:lpstr>Cambria Math</vt:lpstr>
      <vt:lpstr>微软雅黑</vt:lpstr>
      <vt:lpstr>Arial Unicode MS</vt:lpstr>
      <vt:lpstr>Simple Light</vt:lpstr>
      <vt:lpstr>NURBS曲线详解</vt:lpstr>
      <vt:lpstr>本期内容</vt:lpstr>
      <vt:lpstr>大纲</vt:lpstr>
      <vt:lpstr>公式和符号</vt:lpstr>
      <vt:lpstr>Bezier曲线回顾</vt:lpstr>
      <vt:lpstr>de Casteljau插值算法</vt:lpstr>
      <vt:lpstr>Bernstein基函数</vt:lpstr>
      <vt:lpstr>分段Bezier曲线</vt:lpstr>
      <vt:lpstr>分段连续性</vt:lpstr>
      <vt:lpstr>B样条的引入</vt:lpstr>
      <vt:lpstr>Cox-de Boor公式：均匀取值</vt:lpstr>
      <vt:lpstr>节点向量knot vector</vt:lpstr>
      <vt:lpstr>NURBS：非均匀有理B样条</vt:lpstr>
      <vt:lpstr>Cox-de Boor递归计算基函数</vt:lpstr>
      <vt:lpstr>B样条函数性质</vt:lpstr>
      <vt:lpstr>Blender控制节点向量</vt:lpstr>
      <vt:lpstr>节点向量案例</vt:lpstr>
      <vt:lpstr>Blender计算NURBS节点向量和基函数</vt:lpstr>
      <vt:lpstr>NURBS的权重和分母</vt:lpstr>
      <vt:lpstr>总结</vt:lpstr>
      <vt:lpstr>Next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Blender源码解析blend文件读写</dc:title>
  <dc:creator/>
  <cp:lastModifiedBy>Admin</cp:lastModifiedBy>
  <cp:revision>2193</cp:revision>
  <dcterms:created xsi:type="dcterms:W3CDTF">2022-07-15T07:45:00Z</dcterms:created>
  <dcterms:modified xsi:type="dcterms:W3CDTF">2023-10-13T14:14:12Z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71D3E94CE42F40748E8046417CB374D0</vt:lpwstr>
  </property>
  <property fmtid="{D5CDD505-2E9C-101B-9397-08002B2CF9AE}" pid="3" name="KSOProductBuildVer">
    <vt:lpwstr>2052-12.1.0.15712</vt:lpwstr>
  </property>
</Properties>
</file>